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Int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747775"/>
          </p15:clr>
        </p15:guide>
        <p15:guide id="2" orient="horz" pos="216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gcBR5ByArM22ULG/ISURCVVyIk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20" Type="http://schemas.openxmlformats.org/officeDocument/2006/relationships/slide" Target="slides/slide15.xml"/><Relationship Id="rId42" Type="http://schemas.openxmlformats.org/officeDocument/2006/relationships/font" Target="fonts/Inter-boldItalic.fntdata"/><Relationship Id="rId41" Type="http://schemas.openxmlformats.org/officeDocument/2006/relationships/font" Target="fonts/Int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italic.fntdata"/><Relationship Id="rId14" Type="http://schemas.openxmlformats.org/officeDocument/2006/relationships/slide" Target="slides/slide9.xml"/><Relationship Id="rId36" Type="http://schemas.openxmlformats.org/officeDocument/2006/relationships/font" Target="fonts/Poppins-bold.fntdata"/><Relationship Id="rId17" Type="http://schemas.openxmlformats.org/officeDocument/2006/relationships/slide" Target="slides/slide12.xml"/><Relationship Id="rId39" Type="http://schemas.openxmlformats.org/officeDocument/2006/relationships/font" Target="fonts/Inter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bde66cdb1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bde66cdb1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c4c42d2d1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c4c42d2d1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c4c42d2d1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c4c42d2d1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c2fc6da0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c2fc6da08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bf94677fb_5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bf94677fb_5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c4c42d2d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c4c42d2d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c4c42d2d1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9c4c42d2d1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c4c42d2d1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9c4c42d2d1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c4c42d2d1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9c4c42d2d1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c4c42d2d1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9c4c42d2d1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c4c42d2d1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9c4c42d2d1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c4c42d2d1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9c4c42d2d1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c4c42d2d1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c4c42d2d1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c4c42d2d1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c4c42d2d1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c2fc6da0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c2fc6da08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c4c42d2d1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c4c42d2d1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/>
          <p:nvPr/>
        </p:nvSpPr>
        <p:spPr>
          <a:xfrm>
            <a:off x="4000500" y="1087403"/>
            <a:ext cx="8191476" cy="5770602"/>
          </a:xfrm>
          <a:custGeom>
            <a:rect b="b" l="l" r="r" t="t"/>
            <a:pathLst>
              <a:path extrusionOk="0" h="21600" w="21600">
                <a:moveTo>
                  <a:pt x="12998" y="0"/>
                </a:moveTo>
                <a:cubicBezTo>
                  <a:pt x="16139" y="0"/>
                  <a:pt x="19020" y="1571"/>
                  <a:pt x="21267" y="4187"/>
                </a:cubicBezTo>
                <a:lnTo>
                  <a:pt x="21600" y="4594"/>
                </a:lnTo>
                <a:lnTo>
                  <a:pt x="21600" y="21600"/>
                </a:lnTo>
                <a:lnTo>
                  <a:pt x="210" y="21600"/>
                </a:lnTo>
                <a:lnTo>
                  <a:pt x="150" y="21127"/>
                </a:lnTo>
                <a:cubicBezTo>
                  <a:pt x="51" y="20216"/>
                  <a:pt x="0" y="19284"/>
                  <a:pt x="0" y="18335"/>
                </a:cubicBezTo>
                <a:cubicBezTo>
                  <a:pt x="0" y="8209"/>
                  <a:pt x="5820" y="0"/>
                  <a:pt x="12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" name="Google Shape;13;p16"/>
          <p:cNvCxnSpPr/>
          <p:nvPr/>
        </p:nvCxnSpPr>
        <p:spPr>
          <a:xfrm>
            <a:off x="406241" y="183933"/>
            <a:ext cx="0" cy="1597800"/>
          </a:xfrm>
          <a:prstGeom prst="straightConnector1">
            <a:avLst/>
          </a:prstGeom>
          <a:noFill/>
          <a:ln cap="rnd" cmpd="sng" w="127000">
            <a:solidFill>
              <a:schemeClr val="accent4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14" name="Google Shape;14;p16"/>
          <p:cNvSpPr/>
          <p:nvPr/>
        </p:nvSpPr>
        <p:spPr>
          <a:xfrm>
            <a:off x="5292347" y="1"/>
            <a:ext cx="2279718" cy="12678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14" y="0"/>
                </a:lnTo>
                <a:lnTo>
                  <a:pt x="1314" y="18370"/>
                </a:lnTo>
                <a:lnTo>
                  <a:pt x="18975" y="0"/>
                </a:lnTo>
                <a:lnTo>
                  <a:pt x="21600" y="0"/>
                </a:lnTo>
                <a:lnTo>
                  <a:pt x="986" y="21442"/>
                </a:lnTo>
                <a:cubicBezTo>
                  <a:pt x="886" y="21545"/>
                  <a:pt x="772" y="21600"/>
                  <a:pt x="657" y="21600"/>
                </a:cubicBezTo>
                <a:cubicBezTo>
                  <a:pt x="294" y="21600"/>
                  <a:pt x="0" y="21071"/>
                  <a:pt x="0" y="2041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10208694" y="1"/>
            <a:ext cx="1135080" cy="47800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1569043" y="514897"/>
            <a:ext cx="2393400" cy="232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16"/>
          <p:cNvSpPr/>
          <p:nvPr/>
        </p:nvSpPr>
        <p:spPr>
          <a:xfrm flipH="1">
            <a:off x="18" y="2949739"/>
            <a:ext cx="1186434" cy="1771632"/>
          </a:xfrm>
          <a:custGeom>
            <a:rect b="b" l="l" r="r" t="t"/>
            <a:pathLst>
              <a:path extrusionOk="0" h="21600" w="21600">
                <a:moveTo>
                  <a:pt x="1127" y="0"/>
                </a:moveTo>
                <a:lnTo>
                  <a:pt x="21600" y="0"/>
                </a:lnTo>
                <a:lnTo>
                  <a:pt x="21600" y="1510"/>
                </a:lnTo>
                <a:lnTo>
                  <a:pt x="2254" y="1510"/>
                </a:lnTo>
                <a:lnTo>
                  <a:pt x="2254" y="20090"/>
                </a:lnTo>
                <a:lnTo>
                  <a:pt x="21600" y="20090"/>
                </a:lnTo>
                <a:lnTo>
                  <a:pt x="21600" y="21600"/>
                </a:lnTo>
                <a:lnTo>
                  <a:pt x="1127" y="21600"/>
                </a:lnTo>
                <a:cubicBezTo>
                  <a:pt x="505" y="21600"/>
                  <a:pt x="0" y="21262"/>
                  <a:pt x="0" y="20845"/>
                </a:cubicBezTo>
                <a:lnTo>
                  <a:pt x="0" y="755"/>
                </a:lnTo>
                <a:cubicBezTo>
                  <a:pt x="0" y="338"/>
                  <a:pt x="505" y="0"/>
                  <a:pt x="11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16"/>
          <p:cNvSpPr/>
          <p:nvPr/>
        </p:nvSpPr>
        <p:spPr>
          <a:xfrm rot="-5400000">
            <a:off x="1539682" y="4203405"/>
            <a:ext cx="2041740" cy="20417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127000">
            <a:solidFill>
              <a:schemeClr val="accent4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16"/>
          <p:cNvSpPr txBox="1"/>
          <p:nvPr>
            <p:ph type="title"/>
          </p:nvPr>
        </p:nvSpPr>
        <p:spPr>
          <a:xfrm>
            <a:off x="5093208" y="2743200"/>
            <a:ext cx="65928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wentieth Century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5093208" y="5221223"/>
            <a:ext cx="65928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3 column">
  <p:cSld name="Comparison 3 colum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839787" y="1681163"/>
            <a:ext cx="3291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2" type="body"/>
          </p:nvPr>
        </p:nvSpPr>
        <p:spPr>
          <a:xfrm>
            <a:off x="4453128" y="1681163"/>
            <a:ext cx="3291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5"/>
          <p:cNvSpPr txBox="1"/>
          <p:nvPr>
            <p:ph idx="3" type="body"/>
          </p:nvPr>
        </p:nvSpPr>
        <p:spPr>
          <a:xfrm>
            <a:off x="8065007" y="1681163"/>
            <a:ext cx="3291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2 medium pictures" showMasterSp="0">
  <p:cSld name="Title and Content with 2 medium pictur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>
            <p:ph idx="2" type="pic"/>
          </p:nvPr>
        </p:nvSpPr>
        <p:spPr>
          <a:xfrm>
            <a:off x="7901258" y="2727729"/>
            <a:ext cx="4290600" cy="4130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6"/>
          <p:cNvSpPr/>
          <p:nvPr>
            <p:ph idx="3" type="pic"/>
          </p:nvPr>
        </p:nvSpPr>
        <p:spPr>
          <a:xfrm>
            <a:off x="6261608" y="-1"/>
            <a:ext cx="3519300" cy="3007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6"/>
          <p:cNvSpPr/>
          <p:nvPr/>
        </p:nvSpPr>
        <p:spPr>
          <a:xfrm>
            <a:off x="10420569" y="1364732"/>
            <a:ext cx="947400" cy="92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26"/>
          <p:cNvSpPr/>
          <p:nvPr/>
        </p:nvSpPr>
        <p:spPr>
          <a:xfrm flipH="1" rot="-6040919">
            <a:off x="5896038" y="1918762"/>
            <a:ext cx="1820513" cy="115723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54" y="0"/>
                  <a:pt x="17673" y="8419"/>
                  <a:pt x="21600" y="21600"/>
                </a:cubicBezTo>
              </a:path>
            </a:pathLst>
          </a:custGeom>
          <a:noFill/>
          <a:ln cap="rnd" cmpd="sng" w="127000">
            <a:solidFill>
              <a:schemeClr val="accent4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" name="Google Shape;79;p26"/>
          <p:cNvSpPr txBox="1"/>
          <p:nvPr>
            <p:ph type="title"/>
          </p:nvPr>
        </p:nvSpPr>
        <p:spPr>
          <a:xfrm>
            <a:off x="841247" y="365759"/>
            <a:ext cx="51207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6"/>
          <p:cNvSpPr txBox="1"/>
          <p:nvPr>
            <p:ph idx="1" type="body"/>
          </p:nvPr>
        </p:nvSpPr>
        <p:spPr>
          <a:xfrm>
            <a:off x="841247" y="1828800"/>
            <a:ext cx="50931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/>
          <p:nvPr/>
        </p:nvSpPr>
        <p:spPr>
          <a:xfrm>
            <a:off x="707392" y="847599"/>
            <a:ext cx="4620000" cy="4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p27"/>
          <p:cNvSpPr/>
          <p:nvPr/>
        </p:nvSpPr>
        <p:spPr>
          <a:xfrm flipH="1">
            <a:off x="530503" y="-1"/>
            <a:ext cx="1155168" cy="591030"/>
          </a:xfrm>
          <a:custGeom>
            <a:rect b="b" l="l" r="r" t="t"/>
            <a:pathLst>
              <a:path extrusionOk="0" h="21600" w="21600">
                <a:moveTo>
                  <a:pt x="25" y="0"/>
                </a:moveTo>
                <a:lnTo>
                  <a:pt x="21575" y="0"/>
                </a:lnTo>
                <a:lnTo>
                  <a:pt x="21600" y="491"/>
                </a:lnTo>
                <a:cubicBezTo>
                  <a:pt x="21600" y="12149"/>
                  <a:pt x="16765" y="21600"/>
                  <a:pt x="10800" y="21600"/>
                </a:cubicBezTo>
                <a:cubicBezTo>
                  <a:pt x="4835" y="21600"/>
                  <a:pt x="0" y="12149"/>
                  <a:pt x="0" y="4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" name="Google Shape;85;p27"/>
          <p:cNvSpPr/>
          <p:nvPr/>
        </p:nvSpPr>
        <p:spPr>
          <a:xfrm flipH="1">
            <a:off x="3961516" y="-1"/>
            <a:ext cx="1737396" cy="9595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27"/>
          <p:cNvSpPr/>
          <p:nvPr/>
        </p:nvSpPr>
        <p:spPr>
          <a:xfrm flipH="1">
            <a:off x="10" y="2936831"/>
            <a:ext cx="159732" cy="553014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19181" y="21221"/>
                </a:lnTo>
                <a:cubicBezTo>
                  <a:pt x="7608" y="18962"/>
                  <a:pt x="0" y="15138"/>
                  <a:pt x="0" y="10800"/>
                </a:cubicBezTo>
                <a:cubicBezTo>
                  <a:pt x="0" y="6462"/>
                  <a:pt x="7608" y="2638"/>
                  <a:pt x="19181" y="3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27"/>
          <p:cNvSpPr/>
          <p:nvPr/>
        </p:nvSpPr>
        <p:spPr>
          <a:xfrm flipH="1">
            <a:off x="1" y="5835648"/>
            <a:ext cx="1548180" cy="1022328"/>
          </a:xfrm>
          <a:custGeom>
            <a:rect b="b" l="l" r="r" t="t"/>
            <a:pathLst>
              <a:path extrusionOk="0" h="21600" w="21600">
                <a:moveTo>
                  <a:pt x="864" y="0"/>
                </a:moveTo>
                <a:lnTo>
                  <a:pt x="21600" y="0"/>
                </a:lnTo>
                <a:lnTo>
                  <a:pt x="21600" y="2616"/>
                </a:lnTo>
                <a:lnTo>
                  <a:pt x="1728" y="2616"/>
                </a:lnTo>
                <a:lnTo>
                  <a:pt x="1728" y="21600"/>
                </a:lnTo>
                <a:lnTo>
                  <a:pt x="0" y="21600"/>
                </a:lnTo>
                <a:lnTo>
                  <a:pt x="0" y="1308"/>
                </a:lnTo>
                <a:cubicBezTo>
                  <a:pt x="0" y="586"/>
                  <a:pt x="387" y="0"/>
                  <a:pt x="86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27"/>
          <p:cNvSpPr/>
          <p:nvPr/>
        </p:nvSpPr>
        <p:spPr>
          <a:xfrm flipH="1">
            <a:off x="3405049" y="5717904"/>
            <a:ext cx="1771617" cy="1140110"/>
          </a:xfrm>
          <a:custGeom>
            <a:rect b="b" l="l" r="r" t="t"/>
            <a:pathLst>
              <a:path extrusionOk="0" h="21593" w="21544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27"/>
          <p:cNvSpPr/>
          <p:nvPr/>
        </p:nvSpPr>
        <p:spPr>
          <a:xfrm flipH="1">
            <a:off x="4132967" y="6258755"/>
            <a:ext cx="1565946" cy="59923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5420" y="0"/>
                  <a:pt x="19384" y="7141"/>
                  <a:pt x="21077" y="17319"/>
                </a:cubicBezTo>
                <a:lnTo>
                  <a:pt x="21600" y="21600"/>
                </a:lnTo>
                <a:lnTo>
                  <a:pt x="0" y="21600"/>
                </a:lnTo>
                <a:lnTo>
                  <a:pt x="523" y="17319"/>
                </a:lnTo>
                <a:cubicBezTo>
                  <a:pt x="2216" y="7141"/>
                  <a:pt x="618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27"/>
          <p:cNvSpPr txBox="1"/>
          <p:nvPr>
            <p:ph type="title"/>
          </p:nvPr>
        </p:nvSpPr>
        <p:spPr>
          <a:xfrm>
            <a:off x="1389888" y="1234439"/>
            <a:ext cx="32370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11083193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6665976" y="2551176"/>
            <a:ext cx="47091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9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30"/>
          <p:cNvSpPr txBox="1"/>
          <p:nvPr>
            <p:ph idx="1" type="body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2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/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31"/>
          <p:cNvSpPr/>
          <p:nvPr>
            <p:ph idx="2" type="pic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1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7"/>
          <p:cNvSpPr/>
          <p:nvPr/>
        </p:nvSpPr>
        <p:spPr>
          <a:xfrm>
            <a:off x="10494433" y="2"/>
            <a:ext cx="849312" cy="3576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" name="Google Shape;27;p17"/>
          <p:cNvSpPr/>
          <p:nvPr/>
        </p:nvSpPr>
        <p:spPr>
          <a:xfrm flipH="1">
            <a:off x="123529" y="5717904"/>
            <a:ext cx="1771617" cy="1140110"/>
          </a:xfrm>
          <a:custGeom>
            <a:rect b="b" l="l" r="r" t="t"/>
            <a:pathLst>
              <a:path extrusionOk="0" h="21593" w="21544">
                <a:moveTo>
                  <a:pt x="18992" y="14452"/>
                </a:moveTo>
                <a:cubicBezTo>
                  <a:pt x="19281" y="14400"/>
                  <a:pt x="19575" y="14607"/>
                  <a:pt x="19737" y="15016"/>
                </a:cubicBezTo>
                <a:cubicBezTo>
                  <a:pt x="20142" y="16100"/>
                  <a:pt x="20502" y="17222"/>
                  <a:pt x="20816" y="18374"/>
                </a:cubicBezTo>
                <a:lnTo>
                  <a:pt x="21544" y="21593"/>
                </a:lnTo>
                <a:lnTo>
                  <a:pt x="19910" y="21593"/>
                </a:lnTo>
                <a:lnTo>
                  <a:pt x="19394" y="19313"/>
                </a:lnTo>
                <a:cubicBezTo>
                  <a:pt x="19105" y="18253"/>
                  <a:pt x="18774" y="17221"/>
                  <a:pt x="18402" y="16224"/>
                </a:cubicBezTo>
                <a:cubicBezTo>
                  <a:pt x="18197" y="15641"/>
                  <a:pt x="18335" y="14910"/>
                  <a:pt x="18709" y="14591"/>
                </a:cubicBezTo>
                <a:cubicBezTo>
                  <a:pt x="18799" y="14515"/>
                  <a:pt x="18895" y="14469"/>
                  <a:pt x="18992" y="14452"/>
                </a:cubicBezTo>
                <a:close/>
                <a:moveTo>
                  <a:pt x="11351" y="3055"/>
                </a:moveTo>
                <a:cubicBezTo>
                  <a:pt x="11452" y="3065"/>
                  <a:pt x="11552" y="3107"/>
                  <a:pt x="11647" y="3181"/>
                </a:cubicBezTo>
                <a:cubicBezTo>
                  <a:pt x="13087" y="4305"/>
                  <a:pt x="14432" y="5702"/>
                  <a:pt x="15651" y="7341"/>
                </a:cubicBezTo>
                <a:cubicBezTo>
                  <a:pt x="15974" y="7774"/>
                  <a:pt x="16010" y="8532"/>
                  <a:pt x="15733" y="9036"/>
                </a:cubicBezTo>
                <a:cubicBezTo>
                  <a:pt x="15586" y="9302"/>
                  <a:pt x="15371" y="9455"/>
                  <a:pt x="15146" y="9454"/>
                </a:cubicBezTo>
                <a:lnTo>
                  <a:pt x="15142" y="9454"/>
                </a:lnTo>
                <a:cubicBezTo>
                  <a:pt x="14957" y="9457"/>
                  <a:pt x="14778" y="9355"/>
                  <a:pt x="14637" y="9169"/>
                </a:cubicBezTo>
                <a:cubicBezTo>
                  <a:pt x="13515" y="7657"/>
                  <a:pt x="12278" y="6368"/>
                  <a:pt x="10952" y="5332"/>
                </a:cubicBezTo>
                <a:cubicBezTo>
                  <a:pt x="10571" y="5033"/>
                  <a:pt x="10418" y="4309"/>
                  <a:pt x="10610" y="3715"/>
                </a:cubicBezTo>
                <a:cubicBezTo>
                  <a:pt x="10753" y="3270"/>
                  <a:pt x="11051" y="3024"/>
                  <a:pt x="11351" y="3055"/>
                </a:cubicBezTo>
                <a:close/>
                <a:moveTo>
                  <a:pt x="3116" y="1"/>
                </a:moveTo>
                <a:cubicBezTo>
                  <a:pt x="3920" y="8"/>
                  <a:pt x="4723" y="93"/>
                  <a:pt x="5521" y="255"/>
                </a:cubicBezTo>
                <a:cubicBezTo>
                  <a:pt x="5944" y="336"/>
                  <a:pt x="6245" y="936"/>
                  <a:pt x="6193" y="1594"/>
                </a:cubicBezTo>
                <a:cubicBezTo>
                  <a:pt x="6145" y="2200"/>
                  <a:pt x="5813" y="2653"/>
                  <a:pt x="5421" y="2649"/>
                </a:cubicBezTo>
                <a:cubicBezTo>
                  <a:pt x="5387" y="2650"/>
                  <a:pt x="5353" y="2647"/>
                  <a:pt x="5320" y="2640"/>
                </a:cubicBezTo>
                <a:cubicBezTo>
                  <a:pt x="3850" y="2341"/>
                  <a:pt x="2362" y="2327"/>
                  <a:pt x="890" y="2599"/>
                </a:cubicBezTo>
                <a:cubicBezTo>
                  <a:pt x="468" y="2700"/>
                  <a:pt x="74" y="2249"/>
                  <a:pt x="9" y="1592"/>
                </a:cubicBezTo>
                <a:cubicBezTo>
                  <a:pt x="-56" y="936"/>
                  <a:pt x="233" y="321"/>
                  <a:pt x="655" y="220"/>
                </a:cubicBezTo>
                <a:cubicBezTo>
                  <a:pt x="673" y="216"/>
                  <a:pt x="691" y="212"/>
                  <a:pt x="709" y="210"/>
                </a:cubicBezTo>
                <a:cubicBezTo>
                  <a:pt x="1509" y="63"/>
                  <a:pt x="2313" y="-7"/>
                  <a:pt x="3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489188" y="1119030"/>
            <a:ext cx="4620000" cy="46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30;p18"/>
          <p:cNvSpPr/>
          <p:nvPr/>
        </p:nvSpPr>
        <p:spPr>
          <a:xfrm rot="-1790908">
            <a:off x="9735990" y="660545"/>
            <a:ext cx="1659892" cy="2234040"/>
          </a:xfrm>
          <a:custGeom>
            <a:rect b="b" l="l" r="r" t="t"/>
            <a:pathLst>
              <a:path extrusionOk="0" h="20833" w="21269">
                <a:moveTo>
                  <a:pt x="0" y="88"/>
                </a:moveTo>
                <a:lnTo>
                  <a:pt x="0" y="88"/>
                </a:lnTo>
                <a:cubicBezTo>
                  <a:pt x="10507" y="-767"/>
                  <a:pt x="19976" y="4739"/>
                  <a:pt x="21150" y="12385"/>
                </a:cubicBezTo>
                <a:cubicBezTo>
                  <a:pt x="21600" y="15315"/>
                  <a:pt x="20762" y="18272"/>
                  <a:pt x="18756" y="20833"/>
                </a:cubicBezTo>
              </a:path>
            </a:pathLst>
          </a:custGeom>
          <a:noFill/>
          <a:ln cap="rnd" cmpd="sng" w="127000">
            <a:solidFill>
              <a:schemeClr val="accent4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31;p18"/>
          <p:cNvSpPr/>
          <p:nvPr/>
        </p:nvSpPr>
        <p:spPr>
          <a:xfrm>
            <a:off x="910048" y="4780991"/>
            <a:ext cx="546000" cy="54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32;p18"/>
          <p:cNvSpPr txBox="1"/>
          <p:nvPr>
            <p:ph type="title"/>
          </p:nvPr>
        </p:nvSpPr>
        <p:spPr>
          <a:xfrm>
            <a:off x="1170432" y="1399032"/>
            <a:ext cx="32370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5788152" y="1527047"/>
            <a:ext cx="5111400" cy="3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 small pictures" showMasterSp="0">
  <p:cSld name="Title and Content 2 small pictur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/>
          <p:nvPr>
            <p:ph idx="2" type="pic"/>
          </p:nvPr>
        </p:nvSpPr>
        <p:spPr>
          <a:xfrm>
            <a:off x="7200479" y="1150210"/>
            <a:ext cx="2207100" cy="22041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9"/>
          <p:cNvSpPr/>
          <p:nvPr>
            <p:ph idx="3" type="pic"/>
          </p:nvPr>
        </p:nvSpPr>
        <p:spPr>
          <a:xfrm>
            <a:off x="8444631" y="2579683"/>
            <a:ext cx="3096900" cy="30969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539495" y="365124"/>
            <a:ext cx="5806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539495" y="1825625"/>
            <a:ext cx="58065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1pPr>
            <a:lvl2pPr indent="-3810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2pPr>
            <a:lvl3pPr indent="-3810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3pPr>
            <a:lvl4pPr indent="-3810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4pPr>
            <a:lvl5pPr indent="-3810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19"/>
          <p:cNvSpPr/>
          <p:nvPr/>
        </p:nvSpPr>
        <p:spPr>
          <a:xfrm>
            <a:off x="10249620" y="1555067"/>
            <a:ext cx="819300" cy="797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19"/>
          <p:cNvSpPr/>
          <p:nvPr/>
        </p:nvSpPr>
        <p:spPr>
          <a:xfrm>
            <a:off x="7590088" y="4034392"/>
            <a:ext cx="876600" cy="876600"/>
          </a:xfrm>
          <a:prstGeom prst="rect">
            <a:avLst/>
          </a:prstGeom>
          <a:noFill/>
          <a:ln cap="flat" cmpd="sng" w="1270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/>
          <p:nvPr/>
        </p:nvSpPr>
        <p:spPr>
          <a:xfrm>
            <a:off x="2815928" y="148928"/>
            <a:ext cx="6560100" cy="656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" name="Google Shape;45;p20"/>
          <p:cNvSpPr/>
          <p:nvPr/>
        </p:nvSpPr>
        <p:spPr>
          <a:xfrm flipH="1" rot="-1577573">
            <a:off x="1900719" y="906102"/>
            <a:ext cx="3085959" cy="19616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54" y="0"/>
                  <a:pt x="17672" y="8419"/>
                  <a:pt x="21600" y="21600"/>
                </a:cubicBezTo>
              </a:path>
            </a:pathLst>
          </a:custGeom>
          <a:noFill/>
          <a:ln cap="rnd" cmpd="sng" w="127000">
            <a:solidFill>
              <a:schemeClr val="accent4">
                <a:alpha val="94900"/>
              </a:schemeClr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20"/>
          <p:cNvSpPr/>
          <p:nvPr/>
        </p:nvSpPr>
        <p:spPr>
          <a:xfrm>
            <a:off x="8165417" y="5241988"/>
            <a:ext cx="759300" cy="738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20"/>
          <p:cNvSpPr txBox="1"/>
          <p:nvPr>
            <p:ph type="title"/>
          </p:nvPr>
        </p:nvSpPr>
        <p:spPr>
          <a:xfrm>
            <a:off x="3319271" y="1380744"/>
            <a:ext cx="55596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wentieth Century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3319271" y="4078223"/>
            <a:ext cx="5559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  <a:defRPr sz="24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838200" y="1911095"/>
            <a:ext cx="105156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with picture" showMasterSp="0">
  <p:cSld name="Quote slide with picture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/>
          <p:nvPr>
            <p:ph idx="2" type="pic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2"/>
          <p:cNvSpPr txBox="1"/>
          <p:nvPr>
            <p:ph type="title"/>
          </p:nvPr>
        </p:nvSpPr>
        <p:spPr>
          <a:xfrm>
            <a:off x="3111500" y="370600"/>
            <a:ext cx="5923800" cy="59238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wentieth Century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body"/>
          </p:nvPr>
        </p:nvSpPr>
        <p:spPr>
          <a:xfrm>
            <a:off x="3575303" y="4379976"/>
            <a:ext cx="5038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2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" type="body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idx="12" type="sldNum"/>
          </p:nvPr>
        </p:nvSpPr>
        <p:spPr>
          <a:xfrm>
            <a:off x="11080144" y="6404292"/>
            <a:ext cx="2736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venir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5"/>
          <p:cNvSpPr/>
          <p:nvPr/>
        </p:nvSpPr>
        <p:spPr>
          <a:xfrm rot="-5400000">
            <a:off x="-388936" y="4841202"/>
            <a:ext cx="1737396" cy="9595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539" y="0"/>
                </a:lnTo>
                <a:lnTo>
                  <a:pt x="1539" y="17790"/>
                </a:lnTo>
                <a:lnTo>
                  <a:pt x="18525" y="0"/>
                </a:lnTo>
                <a:lnTo>
                  <a:pt x="21600" y="0"/>
                </a:lnTo>
                <a:lnTo>
                  <a:pt x="1155" y="21413"/>
                </a:lnTo>
                <a:cubicBezTo>
                  <a:pt x="1038" y="21536"/>
                  <a:pt x="905" y="21600"/>
                  <a:pt x="770" y="21600"/>
                </a:cubicBezTo>
                <a:cubicBezTo>
                  <a:pt x="345" y="21600"/>
                  <a:pt x="0" y="20976"/>
                  <a:pt x="0" y="202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8;p15"/>
          <p:cNvSpPr/>
          <p:nvPr/>
        </p:nvSpPr>
        <p:spPr>
          <a:xfrm>
            <a:off x="10494433" y="2"/>
            <a:ext cx="849312" cy="3576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568" y="760"/>
                </a:lnTo>
                <a:cubicBezTo>
                  <a:pt x="20543" y="12654"/>
                  <a:pt x="16111" y="21600"/>
                  <a:pt x="10800" y="21600"/>
                </a:cubicBezTo>
                <a:cubicBezTo>
                  <a:pt x="5489" y="21600"/>
                  <a:pt x="1057" y="12654"/>
                  <a:pt x="32" y="76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9;p15"/>
          <p:cNvSpPr txBox="1"/>
          <p:nvPr>
            <p:ph type="title"/>
          </p:nvPr>
        </p:nvSpPr>
        <p:spPr>
          <a:xfrm>
            <a:off x="609600" y="92074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06400" lvl="2" marL="1371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06400" lvl="3" marL="1828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06400" lvl="4" marL="22860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406400" lvl="5" marL="2743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406400" lvl="6" marL="32004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406400" lvl="7" marL="36576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406400" lvl="8" marL="41148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9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Relationship Id="rId6" Type="http://schemas.openxmlformats.org/officeDocument/2006/relationships/slide" Target="/ppt/slides/slide29.xml"/><Relationship Id="rId7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2.xml"/><Relationship Id="rId4" Type="http://schemas.openxmlformats.org/officeDocument/2006/relationships/slide" Target="/ppt/slides/slide29.xml"/><Relationship Id="rId5" Type="http://schemas.openxmlformats.org/officeDocument/2006/relationships/slide" Target="/ppt/slides/slide20.xml"/><Relationship Id="rId6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6.xml"/><Relationship Id="rId4" Type="http://schemas.openxmlformats.org/officeDocument/2006/relationships/slide" Target="/ppt/slides/slide10.xml"/><Relationship Id="rId5" Type="http://schemas.openxmlformats.org/officeDocument/2006/relationships/slide" Target="/ppt/slides/slide26.xml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5.xml"/><Relationship Id="rId4" Type="http://schemas.openxmlformats.org/officeDocument/2006/relationships/slide" Target="/ppt/slides/slide14.xml"/><Relationship Id="rId5" Type="http://schemas.openxmlformats.org/officeDocument/2006/relationships/slide" Target="/ppt/slides/slide1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7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8.xml"/><Relationship Id="rId4" Type="http://schemas.openxmlformats.org/officeDocument/2006/relationships/slide" Target="/ppt/slides/slide6.xml"/><Relationship Id="rId5" Type="http://schemas.openxmlformats.org/officeDocument/2006/relationships/slide" Target="/ppt/slides/slide1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5.xml"/><Relationship Id="rId4" Type="http://schemas.openxmlformats.org/officeDocument/2006/relationships/slide" Target="/ppt/slides/slide4.xml"/><Relationship Id="rId5" Type="http://schemas.openxmlformats.org/officeDocument/2006/relationships/slide" Target="/ppt/slides/slide25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8.xml"/><Relationship Id="rId4" Type="http://schemas.openxmlformats.org/officeDocument/2006/relationships/image" Target="../media/image16.jpg"/><Relationship Id="rId5" Type="http://schemas.openxmlformats.org/officeDocument/2006/relationships/hyperlink" Target="https://jnbprozkciguaqlmsdgq.supabase.co/storage/v1/object/public/prod.ephemeral.public/42e34304-b36e-47ed-8cab-673b0c427bc1.jpg?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0.xml"/><Relationship Id="rId4" Type="http://schemas.openxmlformats.org/officeDocument/2006/relationships/image" Target="../media/image16.jpg"/><Relationship Id="rId5" Type="http://schemas.openxmlformats.org/officeDocument/2006/relationships/hyperlink" Target="https://jnbprozkciguaqlmsdgq.supabase.co/storage/v1/object/public/prod.ephemeral.public/42e34304-b36e-47ed-8cab-673b0c427bc1.jpg?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8.xml"/><Relationship Id="rId6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1.xml"/><Relationship Id="rId4" Type="http://schemas.openxmlformats.org/officeDocument/2006/relationships/image" Target="../media/image16.jpg"/><Relationship Id="rId5" Type="http://schemas.openxmlformats.org/officeDocument/2006/relationships/hyperlink" Target="https://jnbprozkciguaqlmsdgq.supabase.co/storage/v1/object/public/prod.ephemeral.public/42e34304-b36e-47ed-8cab-673b0c427bc1.jpg?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10.xml"/><Relationship Id="rId4" Type="http://schemas.openxmlformats.org/officeDocument/2006/relationships/image" Target="../media/image16.jpg"/><Relationship Id="rId5" Type="http://schemas.openxmlformats.org/officeDocument/2006/relationships/hyperlink" Target="https://jnbprozkciguaqlmsdgq.supabase.co/storage/v1/object/public/prod.ephemeral.public/42e34304-b36e-47ed-8cab-673b0c427bc1.jpg?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7.xml"/><Relationship Id="rId4" Type="http://schemas.openxmlformats.org/officeDocument/2006/relationships/image" Target="../media/image16.jpg"/><Relationship Id="rId5" Type="http://schemas.openxmlformats.org/officeDocument/2006/relationships/hyperlink" Target="https://jnbprozkciguaqlmsdgq.supabase.co/storage/v1/object/public/prod.ephemeral.public/42e34304-b36e-47ed-8cab-673b0c427bc1.jpg?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3.xm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5.xml"/><Relationship Id="rId4" Type="http://schemas.openxmlformats.org/officeDocument/2006/relationships/image" Target="../media/image12.jpg"/><Relationship Id="rId5" Type="http://schemas.openxmlformats.org/officeDocument/2006/relationships/hyperlink" Target="https://jnbprozkciguaqlmsdgq.supabase.co/storage/v1/object/public/prod.ephemeral.public/afdf9b2a-00ed-4389-8e2b-c36f6f9da341.jpg?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Relationship Id="rId4" Type="http://schemas.openxmlformats.org/officeDocument/2006/relationships/image" Target="../media/image13.jpg"/><Relationship Id="rId5" Type="http://schemas.openxmlformats.org/officeDocument/2006/relationships/hyperlink" Target="https://jnbprozkciguaqlmsdgq.supabase.co/storage/v1/object/public/prod.ephemeral.public/81d5f2da-ba4d-4194-b735-6b88e93d93b8.jpg?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Relationship Id="rId4" Type="http://schemas.openxmlformats.org/officeDocument/2006/relationships/image" Target="../media/image13.jpg"/><Relationship Id="rId5" Type="http://schemas.openxmlformats.org/officeDocument/2006/relationships/hyperlink" Target="https://jnbprozkciguaqlmsdgq.supabase.co/storage/v1/object/public/prod.ephemeral.public/81d5f2da-ba4d-4194-b735-6b88e93d93b8.jpg?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3.xml"/><Relationship Id="rId4" Type="http://schemas.openxmlformats.org/officeDocument/2006/relationships/slide" Target="/ppt/slides/slide18.xml"/><Relationship Id="rId5" Type="http://schemas.openxmlformats.org/officeDocument/2006/relationships/slide" Target="/ppt/slides/slide18.xml"/><Relationship Id="rId6" Type="http://schemas.openxmlformats.org/officeDocument/2006/relationships/slide" Target="/ppt/slides/slide23.xml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7.xml"/><Relationship Id="rId5" Type="http://schemas.openxmlformats.org/officeDocument/2006/relationships/slide" Target="/ppt/slides/slide16.xml"/><Relationship Id="rId6" Type="http://schemas.openxmlformats.org/officeDocument/2006/relationships/slide" Target="/ppt/slides/slide1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7.xml"/><Relationship Id="rId4" Type="http://schemas.openxmlformats.org/officeDocument/2006/relationships/slide" Target="/ppt/slides/slide16.xml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6.xml"/><Relationship Id="rId4" Type="http://schemas.openxmlformats.org/officeDocument/2006/relationships/slide" Target="/ppt/slides/slide17.xml"/><Relationship Id="rId5" Type="http://schemas.openxmlformats.org/officeDocument/2006/relationships/slide" Target="/ppt/slides/slide22.xml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9.xml"/><Relationship Id="rId4" Type="http://schemas.openxmlformats.org/officeDocument/2006/relationships/slide" Target="/ppt/slides/slide10.xml"/><Relationship Id="rId5" Type="http://schemas.openxmlformats.org/officeDocument/2006/relationships/slide" Target="/ppt/slides/slide11.xml"/><Relationship Id="rId6" Type="http://schemas.openxmlformats.org/officeDocument/2006/relationships/slide" Target="/ppt/slides/slide12.xml"/><Relationship Id="rId7" Type="http://schemas.openxmlformats.org/officeDocument/2006/relationships/image" Target="../media/image5.jpg"/><Relationship Id="rId8" Type="http://schemas.openxmlformats.org/officeDocument/2006/relationships/hyperlink" Target="https://images.unsplash.com/photo-1546519638-68e109498ffc?q=80&amp;w=2070&amp;auto=format&amp;fit=crop&amp;ixlib=rb-4.0.3&amp;ixid=M3wxMjA3fDB8MHxwaG90by1wYWdlfHx8fGVufDB8fHx8fA%3D%3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0.xml"/><Relationship Id="rId4" Type="http://schemas.openxmlformats.org/officeDocument/2006/relationships/slide" Target="/ppt/slides/slide11.xml"/><Relationship Id="rId5" Type="http://schemas.openxmlformats.org/officeDocument/2006/relationships/slide" Target="/ppt/slides/slide12.xml"/><Relationship Id="rId6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title"/>
          </p:nvPr>
        </p:nvSpPr>
        <p:spPr>
          <a:xfrm>
            <a:off x="5140708" y="2914175"/>
            <a:ext cx="65928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wentieth Century"/>
              <a:buNone/>
            </a:pPr>
            <a:r>
              <a:rPr lang="en-US" sz="3200"/>
              <a:t>Luxury Tax Basics Simulation </a:t>
            </a:r>
            <a:endParaRPr/>
          </a:p>
        </p:txBody>
      </p:sp>
      <p:sp>
        <p:nvSpPr>
          <p:cNvPr id="113" name="Google Shape;113;p1"/>
          <p:cNvSpPr txBox="1"/>
          <p:nvPr>
            <p:ph idx="1" type="body"/>
          </p:nvPr>
        </p:nvSpPr>
        <p:spPr>
          <a:xfrm>
            <a:off x="5093208" y="5221223"/>
            <a:ext cx="6592825" cy="996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</a:pPr>
            <a:r>
              <a:rPr lang="en-US"/>
              <a:t>Track 101 -M1L2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venir"/>
              <a:buNone/>
            </a:pPr>
            <a:r>
              <a:rPr lang="en-US"/>
              <a:t>Bow Sports Capital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bde66cdb1_0_22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C2</a:t>
            </a:r>
            <a:endParaRPr/>
          </a:p>
        </p:txBody>
      </p:sp>
      <p:sp>
        <p:nvSpPr>
          <p:cNvPr id="183" name="Google Shape;183;g39bde66cdb1_0_22"/>
          <p:cNvSpPr txBox="1"/>
          <p:nvPr>
            <p:ph idx="1" type="body"/>
          </p:nvPr>
        </p:nvSpPr>
        <p:spPr>
          <a:xfrm>
            <a:off x="1179575" y="1942357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Char char="●"/>
            </a:pPr>
            <a:r>
              <a:rPr lang="en-US"/>
              <a:t>Adding key rotation players strengthens the bench and keeps your stars fresh.</a:t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Char char="●"/>
            </a:pPr>
            <a:r>
              <a:rPr lang="en-US"/>
              <a:t>The team gains momentum, though spending edges into light tax territory.</a:t>
            </a:r>
            <a:endParaRPr/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Char char="●"/>
            </a:pPr>
            <a:r>
              <a:rPr lang="en-US"/>
              <a:t>Choose your next move:</a:t>
            </a:r>
            <a:endParaRPr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 u="sng">
                <a:solidFill>
                  <a:schemeClr val="hlink"/>
                </a:solidFill>
                <a:hlinkClick action="ppaction://hlinksldjump" r:id="rId3"/>
              </a:rPr>
              <a:t>Coach Boost</a:t>
            </a:r>
            <a:r>
              <a:rPr lang="en-US" sz="2400"/>
              <a:t> </a:t>
            </a:r>
            <a:endParaRPr sz="2400"/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2400" u="sng">
                <a:solidFill>
                  <a:schemeClr val="hlink"/>
                </a:solidFill>
                <a:hlinkClick action="ppaction://hlinksldjump" r:id="rId4"/>
              </a:rPr>
              <a:t>Add Star</a:t>
            </a:r>
            <a:r>
              <a:rPr lang="en-US" sz="2400"/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Inter"/>
              <a:buChar char="●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Cut Salary </a:t>
            </a:r>
            <a:endParaRPr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96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1177"/>
              <a:buFont typeface="Inter"/>
              <a:buChar char="●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6"/>
              </a:rPr>
              <a:t>Owner Rally</a:t>
            </a:r>
            <a:r>
              <a:rPr lang="en-US" sz="2428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28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879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Char char="●"/>
            </a:pPr>
            <a:r>
              <a:t/>
            </a:r>
            <a:endParaRPr/>
          </a:p>
        </p:txBody>
      </p:sp>
      <p:sp>
        <p:nvSpPr>
          <p:cNvPr id="184" name="Google Shape;184;g39bde66cdb1_0_22"/>
          <p:cNvSpPr/>
          <p:nvPr/>
        </p:nvSpPr>
        <p:spPr>
          <a:xfrm>
            <a:off x="588275" y="1403725"/>
            <a:ext cx="99375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</a:pP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 $140M | Over $4M | Tax $4M | Total Spend $144M | Wins 44</a:t>
            </a:r>
            <a:endParaRPr b="1"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asketball team and coach on bleachers (Provided by Getty Images)" id="185" name="Google Shape;185;g39bde66cdb1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0675" y="4704226"/>
            <a:ext cx="2075100" cy="16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c4c42d2d1_0_274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C3</a:t>
            </a:r>
            <a:endParaRPr/>
          </a:p>
        </p:txBody>
      </p:sp>
      <p:sp>
        <p:nvSpPr>
          <p:cNvPr id="191" name="Google Shape;191;g39c4c42d2d1_0_274"/>
          <p:cNvSpPr txBox="1"/>
          <p:nvPr>
            <p:ph idx="1" type="body"/>
          </p:nvPr>
        </p:nvSpPr>
        <p:spPr>
          <a:xfrm>
            <a:off x="882400" y="242334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Char char="•"/>
            </a:pPr>
            <a:r>
              <a:rPr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new star drives a surge in wins and fan engagement, but the move flirts with the $150M budget limit.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Inter"/>
              <a:buChar char="•"/>
            </a:pPr>
            <a:r>
              <a:rPr lang="en-US" sz="2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Ownership calls for restraint moving forward.</a:t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Char char="●"/>
            </a:pPr>
            <a:r>
              <a:rPr b="1"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Cut Salary 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Char char="●"/>
            </a:pPr>
            <a:r>
              <a:rPr b="1"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Coach Boost</a:t>
            </a:r>
            <a:r>
              <a:rPr b="1"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Char char="●"/>
            </a:pPr>
            <a:r>
              <a:rPr b="1"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Add Depth</a:t>
            </a:r>
            <a:endParaRPr b="1"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g39c4c42d2d1_0_274"/>
          <p:cNvSpPr/>
          <p:nvPr/>
        </p:nvSpPr>
        <p:spPr>
          <a:xfrm>
            <a:off x="539500" y="1341675"/>
            <a:ext cx="9389700" cy="7104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"/>
              <a:buChar char="•"/>
            </a:pPr>
            <a:r>
              <a:rPr lang="en-US" sz="2100">
                <a:solidFill>
                  <a:schemeClr val="lt1"/>
                </a:solidFill>
              </a:rPr>
              <a:t>Payroll $145M | Over $9M | Tax $9M | Total Spend $154M | Wins 45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Fans watching football match (Provided by Getty Images)" id="193" name="Google Shape;193;g39c4c42d2d1_0_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124" y="4190628"/>
            <a:ext cx="3137275" cy="20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c4c42d2d1_0_283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C4</a:t>
            </a:r>
            <a:endParaRPr/>
          </a:p>
        </p:txBody>
      </p:sp>
      <p:sp>
        <p:nvSpPr>
          <p:cNvPr id="199" name="Google Shape;199;g39c4c42d2d1_0_283"/>
          <p:cNvSpPr txBox="1"/>
          <p:nvPr>
            <p:ph idx="1" type="body"/>
          </p:nvPr>
        </p:nvSpPr>
        <p:spPr>
          <a:xfrm>
            <a:off x="888700" y="2198949"/>
            <a:ext cx="9118500" cy="33993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slash payroll to avoid any tax risk.</a:t>
            </a:r>
            <a:b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The financial books look great, but the on-court product struggles and fans lose interest.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Coach Boost 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Depth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b="1"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Owner Rally</a:t>
            </a: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9c4c42d2d1_0_283"/>
          <p:cNvSpPr/>
          <p:nvPr/>
        </p:nvSpPr>
        <p:spPr>
          <a:xfrm>
            <a:off x="539500" y="1341675"/>
            <a:ext cx="9389700" cy="7104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 $130M | Over $0M | Tax $0M | Total Spend $130M | Wins 39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1" name="Google Shape;201;g39c4c42d2d1_0_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9850" y="3429000"/>
            <a:ext cx="3187251" cy="17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4800">
                <a:latin typeface="Poppins"/>
                <a:ea typeface="Poppins"/>
                <a:cs typeface="Poppins"/>
                <a:sym typeface="Poppins"/>
              </a:rPr>
              <a:t>Scenario A1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1197375" y="2756770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Your salary cuts reduce payroll and ease the tax burden. 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Performance dips slightly, but the owner appreciates your effort to stay disciplined.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Choose your next step: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Coach Boost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Promote Rookie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Inter"/>
              <a:buChar char="•"/>
            </a:pPr>
            <a:r>
              <a:rPr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Add Depth</a:t>
            </a:r>
            <a:r>
              <a:rPr lang="en-US" sz="2000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447050" y="1453125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</a:pP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Cap: $136M | Budget Limit: $150M | Current Payroll: $140M | Over: $4M | Total Spend: $144M | Wins: 43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c2fc6da08_0_6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A1R - </a:t>
            </a:r>
            <a:r>
              <a:rPr lang="en-US"/>
              <a:t>Promote Rookie</a:t>
            </a:r>
            <a:endParaRPr/>
          </a:p>
        </p:txBody>
      </p:sp>
      <p:sp>
        <p:nvSpPr>
          <p:cNvPr id="214" name="Google Shape;214;g39c2fc6da08_0_6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rookie’s breakout adds energy at low cost.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Your payroll stays within reach of the limit, and the owner is impressed.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Owner Rally</a:t>
            </a:r>
            <a:endParaRPr/>
          </a:p>
        </p:txBody>
      </p:sp>
      <p:sp>
        <p:nvSpPr>
          <p:cNvPr id="215" name="Google Shape;215;g39c2fc6da08_0_6"/>
          <p:cNvSpPr/>
          <p:nvPr/>
        </p:nvSpPr>
        <p:spPr>
          <a:xfrm>
            <a:off x="1124925" y="1411325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 136 | Budget 150 | Payroll 142 | Over 6 | Tax 6 | Total Spend 148 | Wins 47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bf94677fb_5_1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A1C-Coaching Boost</a:t>
            </a:r>
            <a:endParaRPr/>
          </a:p>
        </p:txBody>
      </p:sp>
      <p:sp>
        <p:nvSpPr>
          <p:cNvPr id="221" name="Google Shape;221;g39bf94677fb_5_1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Inter"/>
              <a:buChar char="•"/>
            </a:pPr>
            <a:r>
              <a:t/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•"/>
            </a:pPr>
            <a:r>
              <a:t/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•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Coaching improvements raise efficiency and chemistry.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•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The roster now performs like a contender without new spending.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Owner Rally 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g39bf94677fb_5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9bf94677fb_5_1"/>
          <p:cNvSpPr/>
          <p:nvPr/>
        </p:nvSpPr>
        <p:spPr>
          <a:xfrm>
            <a:off x="1271300" y="1550775"/>
            <a:ext cx="7683900" cy="11082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Cap 136 | Budget 150 | Payroll 140 | Over 4 | Tax 4 | Total Spend 144 | Wins 46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4800">
                <a:latin typeface="Poppins"/>
                <a:ea typeface="Poppins"/>
                <a:cs typeface="Poppins"/>
                <a:sym typeface="Poppins"/>
              </a:rPr>
              <a:t>Scenario B3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7"/>
          <p:cNvSpPr txBox="1"/>
          <p:nvPr>
            <p:ph idx="1" type="body"/>
          </p:nvPr>
        </p:nvSpPr>
        <p:spPr>
          <a:xfrm>
            <a:off x="1179575" y="1973618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Strategic adjustments improve defense and teamwork.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Efficiency climbs without raising payroll.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Owner Rally 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Promote Rookie 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Cut Salary</a:t>
            </a:r>
            <a:r>
              <a:rPr lang="en-US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685850" y="1362600"/>
            <a:ext cx="7683900" cy="11082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Cap: $136M | Budget Limit: $150M | Current Payroll: $142M | Over: $6M | Tax: $6M | Total Spend: $148M | Wins: 45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c4c42d2d1_0_0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B4</a:t>
            </a:r>
            <a:endParaRPr/>
          </a:p>
        </p:txBody>
      </p:sp>
      <p:sp>
        <p:nvSpPr>
          <p:cNvPr id="236" name="Google Shape;236;g39c4c42d2d1_0_0"/>
          <p:cNvSpPr txBox="1"/>
          <p:nvPr>
            <p:ph idx="1" type="body"/>
          </p:nvPr>
        </p:nvSpPr>
        <p:spPr>
          <a:xfrm>
            <a:off x="1181100" y="2182920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trim payroll to clear the tax entirely.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owner is pleased, but the roster loses depth and your win total drops.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-US" sz="19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Coach Boost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-US" sz="19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Depth 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"/>
              <a:buChar char="●"/>
            </a:pPr>
            <a:r>
              <a:rPr lang="en-US" sz="19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Owner Rally</a:t>
            </a:r>
            <a:endParaRPr sz="1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9c4c42d2d1_0_0"/>
          <p:cNvSpPr/>
          <p:nvPr/>
        </p:nvSpPr>
        <p:spPr>
          <a:xfrm>
            <a:off x="1260850" y="1467150"/>
            <a:ext cx="7683900" cy="11082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 136 | Budget 150 | Payroll 135 | Over 0 | Tax 0 | Total Spend 135 | Wins 40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A2 </a:t>
            </a:r>
            <a:endParaRPr/>
          </a:p>
        </p:txBody>
      </p:sp>
      <p:sp>
        <p:nvSpPr>
          <p:cNvPr id="243" name="Google Shape;243;p8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This action would push the Total Spend beyond the $150M limit.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Action is not permitted by ownership.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44" name="Google Shape;24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8" cy="270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"/>
          <p:cNvSpPr txBox="1"/>
          <p:nvPr/>
        </p:nvSpPr>
        <p:spPr>
          <a:xfrm>
            <a:off x="8184641" y="4703063"/>
            <a:ext cx="270052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c4c42d2d1_0_48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C2B </a:t>
            </a:r>
            <a:endParaRPr/>
          </a:p>
        </p:txBody>
      </p:sp>
      <p:sp>
        <p:nvSpPr>
          <p:cNvPr id="251" name="Google Shape;251;g39c4c42d2d1_0_48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This action would push the Total Spend beyond the $150M limit.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Action is not permitted by ownership.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52" name="Google Shape;252;g39c4c42d2d1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9c4c42d2d1_0_48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3200">
                <a:latin typeface="Poppins"/>
                <a:ea typeface="Poppins"/>
                <a:cs typeface="Poppins"/>
                <a:sym typeface="Poppins"/>
              </a:rPr>
              <a:t>Initial Decision Point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2"/>
          <p:cNvSpPr txBox="1"/>
          <p:nvPr>
            <p:ph idx="1" type="body"/>
          </p:nvPr>
        </p:nvSpPr>
        <p:spPr>
          <a:xfrm>
            <a:off x="1305025" y="2757895"/>
            <a:ext cx="68808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40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Cap: $136M | Budget Limit: $150M | Current Payroll: $134M | Over: $0M | Total Spend: $134M | Wins: 40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Target: Reach at least 46 Wins without spending more than $150M total.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Evaluate your first GM decision: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Sign Star Player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Depth 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Promote Rookie</a:t>
            </a:r>
            <a:r>
              <a:rPr lang="en-US" sz="24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solidFill>
                <a:srgbClr val="88888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855450" y="1477600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54000" lvl="0" marL="228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•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Cap: $136M | Budget Limit: $150M | Current Payroll: $134M | Over: $0M | Total Spend: $134M | Wins: 40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Decision making word concepts banner (Provided by Getty Images)" id="121" name="Google Shape;1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5425" y="2675500"/>
            <a:ext cx="3122028" cy="25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c4c42d2d1_0_305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C3C</a:t>
            </a:r>
            <a:endParaRPr/>
          </a:p>
        </p:txBody>
      </p:sp>
      <p:sp>
        <p:nvSpPr>
          <p:cNvPr id="259" name="Google Shape;259;g39c4c42d2d1_0_305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This action would push the Total Spend beyond the $150M limit.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Action is not permitted by ownership.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60" name="Google Shape;260;g39c4c42d2d1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9c4c42d2d1_0_305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c4c42d2d1_0_298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C2B </a:t>
            </a:r>
            <a:endParaRPr/>
          </a:p>
        </p:txBody>
      </p:sp>
      <p:sp>
        <p:nvSpPr>
          <p:cNvPr id="267" name="Google Shape;267;g39c4c42d2d1_0_298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This action would push the Total Spend beyond the $150M limit.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Action is not permitted by ownership.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68" name="Google Shape;268;g39c4c42d2d1_0_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9c4c42d2d1_0_298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c4c42d2d1_0_41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B2C </a:t>
            </a:r>
            <a:endParaRPr/>
          </a:p>
        </p:txBody>
      </p:sp>
      <p:sp>
        <p:nvSpPr>
          <p:cNvPr id="275" name="Google Shape;275;g39c4c42d2d1_0_41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This action would push the Total Spend beyond the $150M limit.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Action is not permitted by ownership.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76" name="Google Shape;276;g39c4c42d2d1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9c4c42d2d1_0_41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A3 </a:t>
            </a:r>
            <a:endParaRPr/>
          </a:p>
        </p:txBody>
      </p:sp>
      <p:sp>
        <p:nvSpPr>
          <p:cNvPr id="283" name="Google Shape;283;p9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Certain actions, like 'PR Hype', are only effective when the payroll is at or below $136M.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id="284" name="Google Shape;2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330" y="3262900"/>
            <a:ext cx="4809745" cy="250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c4c42d2d1_0_34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B1B</a:t>
            </a:r>
            <a:endParaRPr/>
          </a:p>
        </p:txBody>
      </p:sp>
      <p:sp>
        <p:nvSpPr>
          <p:cNvPr id="290" name="Google Shape;290;g39c4c42d2d1_0_34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Certain actions, like Coach Boost, are only effective when the payroll is at or below $136M.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Return to Previous Decision</a:t>
            </a:r>
            <a:endParaRPr/>
          </a:p>
        </p:txBody>
      </p:sp>
      <p:pic>
        <p:nvPicPr>
          <p:cNvPr descr="image.jpg" id="291" name="Google Shape;291;g39c4c42d2d1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9c4c42d2d1_0_34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B4A</a:t>
            </a:r>
            <a:endParaRPr/>
          </a:p>
        </p:txBody>
      </p:sp>
      <p:sp>
        <p:nvSpPr>
          <p:cNvPr id="298" name="Google Shape;298;p10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You managed the budget but did not achieve the required win target.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Consider alternative strategies or</a:t>
            </a: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 Restart Simulation</a:t>
            </a:r>
            <a:endParaRPr/>
          </a:p>
        </p:txBody>
      </p:sp>
      <p:pic>
        <p:nvPicPr>
          <p:cNvPr descr="image.jpg" id="299" name="Google Shape;2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8" cy="2700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 txBox="1"/>
          <p:nvPr/>
        </p:nvSpPr>
        <p:spPr>
          <a:xfrm>
            <a:off x="8184641" y="4703063"/>
            <a:ext cx="2700528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c4c42d2d1_0_290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Scenario C4A</a:t>
            </a:r>
            <a:endParaRPr/>
          </a:p>
        </p:txBody>
      </p:sp>
      <p:sp>
        <p:nvSpPr>
          <p:cNvPr id="306" name="Google Shape;306;g39c4c42d2d1_0_290"/>
          <p:cNvSpPr txBox="1"/>
          <p:nvPr>
            <p:ph idx="1" type="body"/>
          </p:nvPr>
        </p:nvSpPr>
        <p:spPr>
          <a:xfrm>
            <a:off x="1179575" y="1911095"/>
            <a:ext cx="58980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You managed the budget but did not achieve the required win target.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Consider alternative strategies or </a:t>
            </a:r>
            <a:r>
              <a:rPr lang="en-US" sz="2000" u="sng">
                <a:solidFill>
                  <a:schemeClr val="hlink"/>
                </a:solidFill>
                <a:hlinkClick action="ppaction://hlinksldjump" r:id="rId3"/>
              </a:rPr>
              <a:t>Restart Simulation</a:t>
            </a:r>
            <a:endParaRPr/>
          </a:p>
        </p:txBody>
      </p:sp>
      <p:pic>
        <p:nvPicPr>
          <p:cNvPr descr="image.jpg" id="307" name="Google Shape;307;g39c4c42d2d1_0_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4641" y="1911095"/>
            <a:ext cx="2700529" cy="270052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9c4c42d2d1_0_290"/>
          <p:cNvSpPr txBox="1"/>
          <p:nvPr/>
        </p:nvSpPr>
        <p:spPr>
          <a:xfrm>
            <a:off x="8184641" y="4703063"/>
            <a:ext cx="270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/>
          <p:nvPr>
            <p:ph type="title"/>
          </p:nvPr>
        </p:nvSpPr>
        <p:spPr>
          <a:xfrm>
            <a:off x="539495" y="38075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Final Scenario A (Victory)</a:t>
            </a:r>
            <a:endParaRPr/>
          </a:p>
        </p:txBody>
      </p:sp>
      <p:sp>
        <p:nvSpPr>
          <p:cNvPr id="314" name="Google Shape;314;p11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Cap: $136M | Budget Limit: $150M | Payroll: $142M | Over: $6M | Tax: $6M | Total Spend: $148M | Wins: 47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You found the right balance. A strong roster and controlled tax costs deliver a playoff berth.</a:t>
            </a:r>
            <a:endParaRPr sz="2000"/>
          </a:p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Claim Code: CLAIM-A47WIN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/>
              <a:t>Scenario B Final</a:t>
            </a:r>
            <a:endParaRPr/>
          </a:p>
        </p:txBody>
      </p:sp>
      <p:sp>
        <p:nvSpPr>
          <p:cNvPr id="320" name="Google Shape;320;p12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841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Cap: $136M | Budget Limit: $150M | Payroll $142M | Over: $6M | Tax: $6M | Total Spend: $148M | Wins: 46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You balanced spending, depth, and coaching perfectly.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The team reaches 46 wins while staying under the $150 million limit.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Ownership approves a long-term plan built on efficiency.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Claim Code: CLAIM-B46WIN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 sz="2000"/>
          </a:p>
        </p:txBody>
      </p:sp>
      <p:pic>
        <p:nvPicPr>
          <p:cNvPr descr="image.jpg" id="321" name="Google Shape;3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641" y="1911095"/>
            <a:ext cx="2700528" cy="270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lang="en-US" sz="3200"/>
              <a:t>Final Scenario C (Victory)</a:t>
            </a:r>
            <a:endParaRPr/>
          </a:p>
        </p:txBody>
      </p:sp>
      <p:sp>
        <p:nvSpPr>
          <p:cNvPr id="327" name="Google Shape;327;p13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841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Cap: $136M | Budget Limit: $150M | Payroll $142M | Over: $6M | Tax: $6M | Total Spend: $148M | Wins: 47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You built from within, added depth at the right time, and managed tax pressure perfectly.</a:t>
            </a:r>
            <a:endParaRPr sz="2000"/>
          </a:p>
          <a:p>
            <a:pPr indent="-1841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2000"/>
              <a:t>Claim Code: CLAIM-C47WIN</a:t>
            </a:r>
            <a:endParaRPr sz="2000"/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28" name="Google Shape;3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455" y="2345775"/>
            <a:ext cx="4809744" cy="288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4800">
                <a:latin typeface="Poppins"/>
                <a:ea typeface="Poppins"/>
                <a:cs typeface="Poppins"/>
                <a:sym typeface="Poppins"/>
              </a:rPr>
              <a:t>Scenario A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3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The new star electrifies fans and boosts ticket sales.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 But the deal pushes you $10M over the $136M line, triggering a dollar-for-dollar tax. 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That’s $20M in real cost for a single move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>
                <a:latin typeface="Inter"/>
                <a:ea typeface="Inter"/>
                <a:cs typeface="Inter"/>
                <a:sym typeface="Inter"/>
              </a:rPr>
              <a:t>Choose your next step: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Cut Salary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 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Depth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 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Coach Boost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 </a:t>
            </a:r>
            <a:endParaRPr sz="2200">
              <a:latin typeface="Inter"/>
              <a:ea typeface="Inter"/>
              <a:cs typeface="Inter"/>
              <a:sym typeface="Inter"/>
            </a:endParaRPr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Char char="•"/>
            </a:pPr>
            <a:r>
              <a:rPr lang="en-US" sz="2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6"/>
              </a:rPr>
              <a:t>PR Hype</a:t>
            </a:r>
            <a:r>
              <a:rPr lang="en-US" sz="2200">
                <a:latin typeface="Inter"/>
                <a:ea typeface="Inter"/>
                <a:cs typeface="Inter"/>
                <a:sym typeface="Inter"/>
              </a:rPr>
              <a:t> </a:t>
            </a:r>
            <a:endParaRPr sz="2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438150" y="1328500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Inter"/>
              <a:buChar char="•"/>
            </a:pP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$136M | </a:t>
            </a: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$146M | </a:t>
            </a: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Over: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$10M | </a:t>
            </a: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Tax: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$10M | </a:t>
            </a: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Spend: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$156M | </a:t>
            </a:r>
            <a:r>
              <a:rPr b="1"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Wins:</a:t>
            </a:r>
            <a:r>
              <a:rPr lang="en-US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44</a:t>
            </a:r>
            <a:endParaRPr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•"/>
            </a:pPr>
            <a:r>
              <a:t/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8113" y="152542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3200">
                <a:latin typeface="Poppins"/>
                <a:ea typeface="Poppins"/>
                <a:cs typeface="Poppins"/>
                <a:sym typeface="Poppins"/>
              </a:rPr>
              <a:t>Scenario B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4"/>
          <p:cNvSpPr txBox="1"/>
          <p:nvPr>
            <p:ph idx="1" type="body"/>
          </p:nvPr>
        </p:nvSpPr>
        <p:spPr>
          <a:xfrm>
            <a:off x="1179575" y="1911095"/>
            <a:ext cx="5897880" cy="385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t/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Depth moves strengthen your bench but start pushing into tax territory. Each new signing doubles its cost. The owner warns: “$150M is the ceiling.”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>
                <a:latin typeface="Inter"/>
                <a:ea typeface="Inter"/>
                <a:cs typeface="Inter"/>
                <a:sym typeface="Inter"/>
              </a:rPr>
              <a:t>Choose your next move: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Add Star</a:t>
            </a:r>
            <a:r>
              <a:rPr lang="en-US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Promote Rookie</a:t>
            </a:r>
            <a:r>
              <a:rPr lang="en-US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Coach Boost</a:t>
            </a:r>
            <a:endParaRPr sz="2400">
              <a:latin typeface="Inter"/>
              <a:ea typeface="Inter"/>
              <a:cs typeface="Inter"/>
              <a:sym typeface="Inter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•"/>
            </a:pPr>
            <a:r>
              <a:rPr lang="en-US" sz="24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6"/>
              </a:rPr>
              <a:t>Cut Salary</a:t>
            </a:r>
            <a:r>
              <a:rPr lang="en-US" sz="2400">
                <a:latin typeface="Inter"/>
                <a:ea typeface="Inter"/>
                <a:cs typeface="Inter"/>
                <a:sym typeface="Inter"/>
              </a:rPr>
              <a:t> 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38150" y="1328500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•"/>
            </a:pP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Payroll:</a:t>
            </a: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$142M | </a:t>
            </a: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Over:</a:t>
            </a: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$6M | </a:t>
            </a: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Tax:</a:t>
            </a: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$6M | </a:t>
            </a: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Spend:</a:t>
            </a: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$148M | </a:t>
            </a:r>
            <a:r>
              <a:rPr b="1"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Wins:</a:t>
            </a:r>
            <a:r>
              <a:rPr lang="en-US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42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c4c42d2d1_0_24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B1</a:t>
            </a:r>
            <a:endParaRPr/>
          </a:p>
        </p:txBody>
      </p:sp>
      <p:sp>
        <p:nvSpPr>
          <p:cNvPr id="142" name="Google Shape;142;g39c4c42d2d1_0_24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</a:pP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Adding a star player boosts scoring and fan interest, but the new contract pushes payroll above the target.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•"/>
            </a:pPr>
            <a:r>
              <a:rPr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Ownership calls to remind you that the luxury tax penalty multiplies every dollar past $150M.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Cut Salary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Coach Boost 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g39c4c42d2d1_0_24"/>
          <p:cNvSpPr txBox="1"/>
          <p:nvPr/>
        </p:nvSpPr>
        <p:spPr>
          <a:xfrm>
            <a:off x="2226750" y="114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9c4c42d2d1_0_24"/>
          <p:cNvSpPr/>
          <p:nvPr/>
        </p:nvSpPr>
        <p:spPr>
          <a:xfrm>
            <a:off x="678625" y="1550175"/>
            <a:ext cx="76839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 $149M | Over $13M | Tax $10M | Total Spend $159M | Wins 43</a:t>
            </a:r>
            <a:endParaRPr b="1" sz="2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asketball Dunk (Provided by Getty Images)" id="145" name="Google Shape;145;g39c4c42d2d1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5750" y="578075"/>
            <a:ext cx="3293875" cy="218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c4c42d2d1_0_17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B3B</a:t>
            </a:r>
            <a:endParaRPr/>
          </a:p>
        </p:txBody>
      </p:sp>
      <p:sp>
        <p:nvSpPr>
          <p:cNvPr id="151" name="Google Shape;151;g39c4c42d2d1_0_17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stayed within the budget but fell short of the 46-win target.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Smart spending alone is not enough. Try a new sequence to balance both cost and performance.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3"/>
              </a:rPr>
              <a:t>Restart Simulation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lose-up of a balance scale mounted on a stand (Provided by Getty Images)" id="152" name="Google Shape;152;g39c4c42d2d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925" y="3520975"/>
            <a:ext cx="3204500" cy="324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c2fc6da08_0_22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B2 - Promote Rookie</a:t>
            </a:r>
            <a:endParaRPr/>
          </a:p>
        </p:txBody>
      </p:sp>
      <p:sp>
        <p:nvSpPr>
          <p:cNvPr id="158" name="Google Shape;158;g39c2fc6da08_0_22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young player steps up and keeps costs flat.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Your team looks balanced and confident.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Coach Boost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4"/>
              </a:rPr>
              <a:t>Cut Salary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5"/>
              </a:rPr>
              <a:t>Add Star </a:t>
            </a:r>
            <a:endParaRPr/>
          </a:p>
        </p:txBody>
      </p:sp>
      <p:sp>
        <p:nvSpPr>
          <p:cNvPr id="159" name="Google Shape;159;g39c2fc6da08_0_22"/>
          <p:cNvSpPr/>
          <p:nvPr/>
        </p:nvSpPr>
        <p:spPr>
          <a:xfrm>
            <a:off x="1832325" y="1372350"/>
            <a:ext cx="70728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Cap 136 | Budget 150 | Payroll 142 | Over 6 | Tax 6 | Total Spend 148 | Wins 44</a:t>
            </a:r>
            <a:endParaRPr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descr="Man with basketball (Provided by Getty Images)" id="160" name="Google Shape;160;g39c2fc6da08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54170" y="3428999"/>
            <a:ext cx="3157125" cy="254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wentieth Century"/>
              <a:buNone/>
            </a:pPr>
            <a:r>
              <a:rPr b="1" lang="en-US" sz="4800">
                <a:latin typeface="Poppins"/>
                <a:ea typeface="Poppins"/>
                <a:cs typeface="Poppins"/>
                <a:sym typeface="Poppins"/>
              </a:rPr>
              <a:t>Scenario C</a:t>
            </a:r>
            <a:endParaRPr b="1" sz="4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1074275" y="2113676"/>
            <a:ext cx="4914900" cy="3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349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t/>
            </a: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You’ve stayed exactly at the tax line, which is exactly the perfect position. </a:t>
            </a:r>
            <a:endParaRPr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pay no penalty, but every next move risks triggering the tax. Ownership encourages caution.</a:t>
            </a:r>
            <a:endParaRPr sz="2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rPr lang="en-US" sz="2100">
                <a:latin typeface="Inter"/>
                <a:ea typeface="Inter"/>
                <a:cs typeface="Inter"/>
                <a:sym typeface="Inter"/>
              </a:rPr>
              <a:t>Choose your next move:</a:t>
            </a: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rPr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PR Hype</a:t>
            </a: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rPr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Depth </a:t>
            </a: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rPr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Add Star </a:t>
            </a:r>
            <a:endParaRPr sz="2100">
              <a:latin typeface="Inter"/>
              <a:ea typeface="Inter"/>
              <a:cs typeface="Inter"/>
              <a:sym typeface="Inter"/>
            </a:endParaRPr>
          </a:p>
          <a:p>
            <a:pPr indent="-234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Inter"/>
              <a:buChar char="•"/>
            </a:pPr>
            <a:r>
              <a:rPr lang="en-US" sz="21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6"/>
              </a:rPr>
              <a:t>Cut Salary</a:t>
            </a:r>
            <a:endParaRPr sz="2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image.jpg" id="167" name="Google Shape;16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9919" y="1911095"/>
            <a:ext cx="4126992" cy="26913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6979919" y="4693919"/>
            <a:ext cx="412699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306000" y="1403725"/>
            <a:ext cx="57900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•"/>
            </a:pPr>
            <a:r>
              <a:rPr b="1" lang="en-US" sz="1600">
                <a:solidFill>
                  <a:schemeClr val="lt1"/>
                </a:solidFill>
              </a:rPr>
              <a:t>Payroll:</a:t>
            </a:r>
            <a:r>
              <a:rPr lang="en-US" sz="1600">
                <a:solidFill>
                  <a:schemeClr val="lt1"/>
                </a:solidFill>
              </a:rPr>
              <a:t> $136M | </a:t>
            </a:r>
            <a:r>
              <a:rPr b="1" lang="en-US" sz="1600">
                <a:solidFill>
                  <a:schemeClr val="lt1"/>
                </a:solidFill>
              </a:rPr>
              <a:t>Over:</a:t>
            </a:r>
            <a:r>
              <a:rPr lang="en-US" sz="1600">
                <a:solidFill>
                  <a:schemeClr val="lt1"/>
                </a:solidFill>
              </a:rPr>
              <a:t> $0M | </a:t>
            </a:r>
            <a:r>
              <a:rPr b="1" lang="en-US" sz="1600">
                <a:solidFill>
                  <a:schemeClr val="lt1"/>
                </a:solidFill>
              </a:rPr>
              <a:t>Tax:</a:t>
            </a:r>
            <a:r>
              <a:rPr lang="en-US" sz="1600">
                <a:solidFill>
                  <a:schemeClr val="lt1"/>
                </a:solidFill>
              </a:rPr>
              <a:t> $0M | </a:t>
            </a:r>
            <a:r>
              <a:rPr b="1" lang="en-US" sz="1600">
                <a:solidFill>
                  <a:schemeClr val="lt1"/>
                </a:solidFill>
              </a:rPr>
              <a:t>Total Spend:</a:t>
            </a:r>
            <a:r>
              <a:rPr lang="en-US" sz="1600">
                <a:solidFill>
                  <a:schemeClr val="lt1"/>
                </a:solidFill>
              </a:rPr>
              <a:t> $136M | </a:t>
            </a:r>
            <a:r>
              <a:rPr b="1" lang="en-US" sz="1600">
                <a:solidFill>
                  <a:schemeClr val="lt1"/>
                </a:solidFill>
              </a:rPr>
              <a:t>Wins:</a:t>
            </a:r>
            <a:r>
              <a:rPr lang="en-US" sz="1600">
                <a:solidFill>
                  <a:schemeClr val="lt1"/>
                </a:solidFill>
              </a:rPr>
              <a:t> 41</a:t>
            </a:r>
            <a:endParaRPr b="1"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c4c42d2d1_0_262"/>
          <p:cNvSpPr txBox="1"/>
          <p:nvPr>
            <p:ph type="title"/>
          </p:nvPr>
        </p:nvSpPr>
        <p:spPr>
          <a:xfrm>
            <a:off x="539495" y="365125"/>
            <a:ext cx="10515600" cy="1325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 C1- PR Hype </a:t>
            </a:r>
            <a:endParaRPr/>
          </a:p>
        </p:txBody>
      </p:sp>
      <p:sp>
        <p:nvSpPr>
          <p:cNvPr id="175" name="Google Shape;175;g39c4c42d2d1_0_262"/>
          <p:cNvSpPr txBox="1"/>
          <p:nvPr>
            <p:ph idx="1" type="body"/>
          </p:nvPr>
        </p:nvSpPr>
        <p:spPr>
          <a:xfrm>
            <a:off x="1179575" y="1911095"/>
            <a:ext cx="9829800" cy="3859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</a:t>
            </a:r>
            <a:r>
              <a:rPr lang="en-US"/>
              <a:t>successful media campaign boosts morale and public interest.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Ticket sales rise, and the team responds with improved effort on the court.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3"/>
              </a:rPr>
              <a:t>Add Depth 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4"/>
              </a:rPr>
              <a:t>Add Star 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action="ppaction://hlinksldjump" r:id="rId5"/>
              </a:rPr>
              <a:t>Cut Salary</a:t>
            </a:r>
            <a:r>
              <a:rPr b="1" lang="en-US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9c4c42d2d1_0_262"/>
          <p:cNvSpPr/>
          <p:nvPr/>
        </p:nvSpPr>
        <p:spPr>
          <a:xfrm>
            <a:off x="306000" y="1341000"/>
            <a:ext cx="9280800" cy="1045500"/>
          </a:xfrm>
          <a:prstGeom prst="roundRect">
            <a:avLst>
              <a:gd fmla="val 16667" name="adj"/>
            </a:avLst>
          </a:prstGeom>
          <a:solidFill>
            <a:srgbClr val="001B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30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Inter"/>
              <a:buChar char="•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Payroll $136M | Over $0M | Tax $0M | Total Spend $136M | Wins 42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Ticker tape falling on crowd (Provided by Getty Images)" id="177" name="Google Shape;177;g39c4c42d2d1_0_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5025" y="4243550"/>
            <a:ext cx="2538199" cy="20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apesVTI">
  <a:themeElements>
    <a:clrScheme name="Shapes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